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419" r:id="rId3"/>
    <p:sldId id="420" r:id="rId4"/>
    <p:sldId id="421" r:id="rId5"/>
    <p:sldId id="422" r:id="rId6"/>
    <p:sldId id="423" r:id="rId7"/>
    <p:sldId id="424" r:id="rId8"/>
    <p:sldId id="425" r:id="rId9"/>
    <p:sldId id="282" r:id="rId10"/>
    <p:sldId id="426" r:id="rId11"/>
    <p:sldId id="401" r:id="rId12"/>
    <p:sldId id="402" r:id="rId13"/>
    <p:sldId id="404" r:id="rId14"/>
    <p:sldId id="406" r:id="rId15"/>
    <p:sldId id="427" r:id="rId16"/>
    <p:sldId id="429" r:id="rId17"/>
    <p:sldId id="428" r:id="rId18"/>
    <p:sldId id="28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61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D3094A-2BD0-45DC-8EE2-B33A44C0B066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A25115-1758-48C5-ADEC-09DACE7DEF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437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5115-1758-48C5-ADEC-09DACE7DEFC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36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5115-1758-48C5-ADEC-09DACE7DEFC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132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5115-1758-48C5-ADEC-09DACE7DEFC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29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4188017"/>
            <a:ext cx="7056783" cy="2139765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Родительское собрание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Организация Приёма в 1 класс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/202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учебный год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278440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1"/>
            <a:ext cx="8784976" cy="4071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928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Документы для зачисления 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в 1-й класс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412776"/>
            <a:ext cx="8784976" cy="4896544"/>
          </a:xfrm>
        </p:spPr>
        <p:txBody>
          <a:bodyPr>
            <a:normAutofit fontScale="92500" lnSpcReduction="20000"/>
          </a:bodyPr>
          <a:lstStyle/>
          <a:p>
            <a:pPr marL="0" lvl="0" indent="0" algn="just">
              <a:spcAft>
                <a:spcPts val="0"/>
              </a:spcAft>
              <a:buNone/>
            </a:pPr>
            <a:r>
              <a:rPr lang="ru-RU" sz="2800" b="1" dirty="0">
                <a:ea typeface="Times New Roman" panose="02020603050405020304" pitchFamily="18" charset="0"/>
              </a:rPr>
              <a:t>1</a:t>
            </a:r>
            <a:r>
              <a:rPr lang="ru-RU" sz="2800" dirty="0">
                <a:ea typeface="Times New Roman" panose="02020603050405020304" pitchFamily="18" charset="0"/>
              </a:rPr>
              <a:t>. Паспорт заявителя (копия).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800" b="1" dirty="0">
                <a:ea typeface="Times New Roman" panose="02020603050405020304" pitchFamily="18" charset="0"/>
              </a:rPr>
              <a:t>2</a:t>
            </a:r>
            <a:r>
              <a:rPr lang="ru-RU" sz="2800" dirty="0">
                <a:ea typeface="Times New Roman" panose="02020603050405020304" pitchFamily="18" charset="0"/>
              </a:rPr>
              <a:t>.Оригинал и копия свидетельства о рождении.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800" b="1" dirty="0">
                <a:ea typeface="Times New Roman" panose="02020603050405020304" pitchFamily="18" charset="0"/>
              </a:rPr>
              <a:t>3</a:t>
            </a:r>
            <a:r>
              <a:rPr lang="ru-RU" sz="2800" dirty="0">
                <a:ea typeface="Times New Roman" panose="02020603050405020304" pitchFamily="18" charset="0"/>
              </a:rPr>
              <a:t>.Свидетельство о регистрации ребенка по месту жительства (Форма №8).</a:t>
            </a:r>
          </a:p>
          <a:p>
            <a:pPr marL="0" indent="0" algn="just">
              <a:buNone/>
            </a:pPr>
            <a:r>
              <a:rPr lang="ru-RU" sz="2800" b="1" dirty="0"/>
              <a:t>4</a:t>
            </a:r>
            <a:r>
              <a:rPr lang="ru-RU" sz="2800" dirty="0"/>
              <a:t>. Копия СНИЛС ребёнка и родителя.</a:t>
            </a:r>
            <a:r>
              <a:rPr lang="ru-RU" sz="2800" dirty="0">
                <a:solidFill>
                  <a:srgbClr val="000000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ru-RU" sz="2800" b="1" dirty="0">
                <a:solidFill>
                  <a:srgbClr val="000000"/>
                </a:solidFill>
              </a:rPr>
              <a:t>5</a:t>
            </a:r>
            <a:r>
              <a:rPr lang="ru-RU" sz="2800" dirty="0">
                <a:solidFill>
                  <a:srgbClr val="000000"/>
                </a:solidFill>
              </a:rPr>
              <a:t>.Заключение ПМП комиссии (при наличии).</a:t>
            </a:r>
            <a:endParaRPr lang="ru-RU" sz="2800" dirty="0"/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800" b="1" dirty="0"/>
              <a:t>6</a:t>
            </a:r>
            <a:r>
              <a:rPr lang="ru-RU" sz="2800" dirty="0"/>
              <a:t>. Копия медицинского полиса.</a:t>
            </a:r>
          </a:p>
          <a:p>
            <a:pPr marL="0" indent="0" algn="just">
              <a:buNone/>
            </a:pPr>
            <a:r>
              <a:rPr lang="ru-RU" sz="2800" b="1" dirty="0"/>
              <a:t>7</a:t>
            </a:r>
            <a:r>
              <a:rPr lang="ru-RU" sz="2800" dirty="0"/>
              <a:t>. Справка об инвалидности </a:t>
            </a:r>
            <a:r>
              <a:rPr lang="ru-RU" sz="2800" dirty="0">
                <a:solidFill>
                  <a:srgbClr val="000000"/>
                </a:solidFill>
              </a:rPr>
              <a:t>(при наличии).</a:t>
            </a:r>
            <a:endParaRPr lang="ru-RU" sz="2800" dirty="0"/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800" b="1" dirty="0"/>
              <a:t>8</a:t>
            </a:r>
            <a:r>
              <a:rPr lang="ru-RU" sz="2800" dirty="0"/>
              <a:t>.Медицинская карта ребенка (срок сдачи до 1 сентября).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800" b="1" dirty="0"/>
              <a:t>9</a:t>
            </a:r>
            <a:r>
              <a:rPr lang="ru-RU" sz="2800" dirty="0"/>
              <a:t>.Заявление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800" b="1" dirty="0"/>
              <a:t>10</a:t>
            </a:r>
            <a:r>
              <a:rPr lang="ru-RU" sz="2800" dirty="0"/>
              <a:t>. Фотографии 3х4 (2 штуки)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3840"/>
          <a:stretch/>
        </p:blipFill>
        <p:spPr>
          <a:xfrm>
            <a:off x="88005" y="6021288"/>
            <a:ext cx="8948491" cy="79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225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4016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Какие сроки приёма документов в первый класс?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b="1" dirty="0"/>
              <a:t>С 1 апреля 2024 г. по 30 июня 2024 г. </a:t>
            </a:r>
            <a:r>
              <a:rPr lang="ru-RU" dirty="0"/>
              <a:t>для детей, проживающих на закрепленной территории, а также для детей, имеющих право первоочередного и преимущественного приёма в образовательные организации; </a:t>
            </a:r>
          </a:p>
          <a:p>
            <a:r>
              <a:rPr lang="ru-RU" b="1" dirty="0"/>
              <a:t>С 6 июля 2024 г.</a:t>
            </a:r>
            <a:r>
              <a:rPr lang="ru-RU" dirty="0"/>
              <a:t> для детей, не проживающих на закрепленной территории на свободные места* , но не позднее 5 сентября 2024 г.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5589240"/>
            <a:ext cx="8931414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972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4016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Кто подаёт документы в первый класс?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родители; </a:t>
            </a:r>
          </a:p>
          <a:p>
            <a:r>
              <a:rPr lang="ru-RU" sz="3200" dirty="0"/>
              <a:t>законные представители ребенка (документ об установлении опеки над ребенком); </a:t>
            </a:r>
          </a:p>
          <a:p>
            <a:r>
              <a:rPr lang="ru-RU" sz="3200" dirty="0"/>
              <a:t>другие родственники ребёнка только при наличии нотариально оформленной доверенности.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45" y="5727607"/>
            <a:ext cx="8931414" cy="112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560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Как подать документы в школу?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 rotWithShape="1">
          <a:blip r:embed="rId2"/>
          <a:srcRect r="1639" b="10319"/>
          <a:stretch/>
        </p:blipFill>
        <p:spPr>
          <a:xfrm>
            <a:off x="176464" y="1052736"/>
            <a:ext cx="8860032" cy="5688632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E1B8A1-4582-CCA2-1E83-0C0FE912C144}"/>
              </a:ext>
            </a:extLst>
          </p:cNvPr>
          <p:cNvSpPr/>
          <p:nvPr/>
        </p:nvSpPr>
        <p:spPr>
          <a:xfrm>
            <a:off x="2915816" y="1124744"/>
            <a:ext cx="4680520" cy="11589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Зачисление в 1-й класс в 2024 году</a:t>
            </a:r>
          </a:p>
        </p:txBody>
      </p:sp>
    </p:spTree>
    <p:extLst>
      <p:ext uri="{BB962C8B-B14F-4D97-AF65-F5344CB8AC3E}">
        <p14:creationId xmlns:p14="http://schemas.microsoft.com/office/powerpoint/2010/main" val="2693879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  <a:buClr>
                <a:srgbClr val="D16349"/>
              </a:buClr>
              <a:buSzPct val="85000"/>
            </a:pPr>
            <a:r>
              <a:rPr lang="ru-RU" sz="3200" b="1" dirty="0">
                <a:solidFill>
                  <a:srgbClr val="FF0000"/>
                </a:solidFill>
                <a:ea typeface="+mn-ea"/>
                <a:cs typeface="+mn-cs"/>
              </a:rPr>
              <a:t>График приема заявлений в 1 класс</a:t>
            </a:r>
            <a:br>
              <a:rPr lang="ru-RU" sz="3200" b="1" dirty="0">
                <a:solidFill>
                  <a:srgbClr val="FF0000"/>
                </a:solidFill>
                <a:ea typeface="+mn-ea"/>
                <a:cs typeface="+mn-cs"/>
              </a:rPr>
            </a:br>
            <a:r>
              <a:rPr lang="ru-RU" sz="3200" b="1" dirty="0">
                <a:solidFill>
                  <a:srgbClr val="FF0000"/>
                </a:solidFill>
                <a:ea typeface="+mn-ea"/>
                <a:cs typeface="+mn-cs"/>
              </a:rPr>
              <a:t>(лично в школе)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114048568"/>
              </p:ext>
            </p:extLst>
          </p:nvPr>
        </p:nvGraphicFramePr>
        <p:xfrm>
          <a:off x="467544" y="1628801"/>
          <a:ext cx="8352928" cy="2655389"/>
        </p:xfrm>
        <a:graphic>
          <a:graphicData uri="http://schemas.openxmlformats.org/drawingml/2006/table">
            <a:tbl>
              <a:tblPr firstRow="1" firstCol="1" bandRow="1"/>
              <a:tblGrid>
                <a:gridCol w="1851852">
                  <a:extLst>
                    <a:ext uri="{9D8B030D-6E8A-4147-A177-3AD203B41FA5}">
                      <a16:colId xmlns:a16="http://schemas.microsoft.com/office/drawing/2014/main" val="157777221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824208646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36556931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824640193"/>
                    </a:ext>
                  </a:extLst>
                </a:gridCol>
                <a:gridCol w="1748548">
                  <a:extLst>
                    <a:ext uri="{9D8B030D-6E8A-4147-A177-3AD203B41FA5}">
                      <a16:colId xmlns:a16="http://schemas.microsoft.com/office/drawing/2014/main" val="438363006"/>
                    </a:ext>
                  </a:extLst>
                </a:gridCol>
              </a:tblGrid>
              <a:tr h="5040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Вторник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Среда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Четверг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Пятница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7306445"/>
                  </a:ext>
                </a:extLst>
              </a:tr>
              <a:tr h="8954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 11 – 00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 14 - 00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 12 – 30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 15 - 00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 12 – 30 до 15 - 00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 12 – 30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 15 - 00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 12 – 30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 15 - 00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6155467"/>
                  </a:ext>
                </a:extLst>
              </a:tr>
              <a:tr h="544666">
                <a:tc gridSpan="5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       В каникулярное время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6805888"/>
                  </a:ext>
                </a:extLst>
              </a:tr>
              <a:tr h="711174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 – пятница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 09-00 до 12 – 00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9972690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79512" y="4509120"/>
            <a:ext cx="8656640" cy="1440160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II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этаж, методический кабинет</a:t>
            </a:r>
          </a:p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Заместитель директора по УВР – Халикова </a:t>
            </a:r>
          </a:p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Мадина Рамазановна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45" y="6093296"/>
            <a:ext cx="8931414" cy="76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873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Правила 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комплектования 1 классов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340768"/>
            <a:ext cx="8503920" cy="5040560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«___» класс                          Учитель____________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198628"/>
              </p:ext>
            </p:extLst>
          </p:nvPr>
        </p:nvGraphicFramePr>
        <p:xfrm>
          <a:off x="1586674" y="1904133"/>
          <a:ext cx="5934075" cy="3733356"/>
        </p:xfrm>
        <a:graphic>
          <a:graphicData uri="http://schemas.openxmlformats.org/drawingml/2006/table">
            <a:tbl>
              <a:tblPr firstRow="1" firstCol="1" bandRow="1"/>
              <a:tblGrid>
                <a:gridCol w="609062">
                  <a:extLst>
                    <a:ext uri="{9D8B030D-6E8A-4147-A177-3AD203B41FA5}">
                      <a16:colId xmlns:a16="http://schemas.microsoft.com/office/drawing/2014/main" val="2547623980"/>
                    </a:ext>
                  </a:extLst>
                </a:gridCol>
                <a:gridCol w="2358293">
                  <a:extLst>
                    <a:ext uri="{9D8B030D-6E8A-4147-A177-3AD203B41FA5}">
                      <a16:colId xmlns:a16="http://schemas.microsoft.com/office/drawing/2014/main" val="963784100"/>
                    </a:ext>
                  </a:extLst>
                </a:gridCol>
                <a:gridCol w="2966720">
                  <a:extLst>
                    <a:ext uri="{9D8B030D-6E8A-4147-A177-3AD203B41FA5}">
                      <a16:colId xmlns:a16="http://schemas.microsoft.com/office/drawing/2014/main" val="196093275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п.п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Девочки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Мальчики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541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1262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58519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1262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13316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1262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36569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1262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4124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1262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03905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1262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1041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1262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20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1262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97885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1262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0519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1262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93459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1262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30301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1262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98420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1262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1262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993193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45" y="6000294"/>
            <a:ext cx="8931414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886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altLang="ru-RU" sz="3600" b="1" dirty="0">
                <a:solidFill>
                  <a:srgbClr val="FF0000"/>
                </a:solidFill>
              </a:rPr>
              <a:t>Существуют ли особенности в режиме дня первоклассников?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484784"/>
            <a:ext cx="8503920" cy="4572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i="1" dirty="0"/>
              <a:t>1. Учебная недельная нагрузка  первоклассника не должна превышать  4 уроков в день и 1 день – не более 5 уроков;</a:t>
            </a:r>
          </a:p>
          <a:p>
            <a:pPr marL="0" indent="0" algn="just">
              <a:buNone/>
            </a:pPr>
            <a:endParaRPr lang="ru-RU" sz="2000" b="1" i="1" dirty="0"/>
          </a:p>
          <a:p>
            <a:pPr marL="0" indent="0" algn="just">
              <a:buNone/>
            </a:pPr>
            <a:r>
              <a:rPr lang="ru-RU" sz="2000" b="1" i="1" dirty="0"/>
              <a:t>2. В сентябре- октябре в расписании первоклассников  3 урока по 35 минут, чтобы легче привыкнуть к новому виду деятельности – учебной; </a:t>
            </a:r>
          </a:p>
          <a:p>
            <a:pPr marL="0" indent="0" algn="just">
              <a:buNone/>
            </a:pPr>
            <a:endParaRPr lang="ru-RU" sz="2000" b="1" i="1" dirty="0"/>
          </a:p>
          <a:p>
            <a:pPr algn="just">
              <a:lnSpc>
                <a:spcPct val="80000"/>
              </a:lnSpc>
              <a:buClr>
                <a:srgbClr val="009900"/>
              </a:buClr>
              <a:buNone/>
              <a:defRPr/>
            </a:pPr>
            <a:r>
              <a:rPr lang="ru-RU" sz="2000" b="1" i="1" dirty="0"/>
              <a:t>3. В середине  урока проводятся 1-2 физкультурные  минутки;</a:t>
            </a:r>
          </a:p>
          <a:p>
            <a:pPr algn="just">
              <a:lnSpc>
                <a:spcPct val="80000"/>
              </a:lnSpc>
              <a:buClr>
                <a:srgbClr val="009900"/>
              </a:buClr>
              <a:buNone/>
              <a:defRPr/>
            </a:pPr>
            <a:endParaRPr lang="ru-RU" sz="2000" b="1" i="1" dirty="0"/>
          </a:p>
          <a:p>
            <a:pPr marL="0" indent="0">
              <a:lnSpc>
                <a:spcPct val="90000"/>
              </a:lnSpc>
              <a:buNone/>
            </a:pPr>
            <a:r>
              <a:rPr lang="ru-RU" sz="2000" b="1" i="1" dirty="0"/>
              <a:t>4.</a:t>
            </a:r>
            <a:r>
              <a:rPr lang="ru-RU" altLang="ru-RU" sz="2000" b="1" i="1" dirty="0"/>
              <a:t> </a:t>
            </a:r>
            <a:r>
              <a:rPr lang="ru-RU" altLang="ru-RU" sz="2000" b="1" i="1" dirty="0" err="1"/>
              <a:t>Безотметочная</a:t>
            </a:r>
            <a:r>
              <a:rPr lang="ru-RU" altLang="ru-RU" sz="2000" b="1" i="1" dirty="0"/>
              <a:t> система оценивания знаний;</a:t>
            </a:r>
          </a:p>
          <a:p>
            <a:pPr marL="0" indent="0">
              <a:lnSpc>
                <a:spcPct val="90000"/>
              </a:lnSpc>
              <a:buNone/>
            </a:pPr>
            <a:endParaRPr lang="ru-RU" altLang="ru-RU" sz="2000" b="1" i="1" dirty="0"/>
          </a:p>
          <a:p>
            <a:pPr marL="0" indent="0">
              <a:lnSpc>
                <a:spcPct val="90000"/>
              </a:lnSpc>
              <a:buNone/>
            </a:pPr>
            <a:r>
              <a:rPr lang="ru-RU" altLang="ru-RU" sz="2000" b="1" i="1" dirty="0"/>
              <a:t>5. Домашние задания в 1 классе не задаются.</a:t>
            </a:r>
            <a:r>
              <a:rPr lang="ru-RU" altLang="ru-RU" sz="2000" dirty="0"/>
              <a:t> </a:t>
            </a:r>
          </a:p>
          <a:p>
            <a:pPr algn="just">
              <a:lnSpc>
                <a:spcPct val="80000"/>
              </a:lnSpc>
              <a:buClr>
                <a:srgbClr val="009900"/>
              </a:buClr>
              <a:buNone/>
              <a:defRPr/>
            </a:pPr>
            <a:endParaRPr lang="ru-RU" sz="2400" b="1" i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400" b="1" i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45" y="6056784"/>
            <a:ext cx="8931414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159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22745"/>
          </a:xfrm>
        </p:spPr>
        <p:txBody>
          <a:bodyPr/>
          <a:lstStyle/>
          <a:p>
            <a:r>
              <a:rPr lang="ru-RU" sz="4000" b="1" dirty="0">
                <a:solidFill>
                  <a:srgbClr val="FF0000"/>
                </a:solidFill>
                <a:cs typeface="Times New Roman" pitchFamily="18" charset="0"/>
              </a:rPr>
              <a:t>Школьная форма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just">
              <a:buClrTx/>
              <a:buSzTx/>
              <a:buNone/>
            </a:pP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03.06.2024 года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будет представлен широкий выбор школьной формы для будущих первоклассников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текстильной фабрики города Армавира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 algn="ctr">
              <a:buClrTx/>
              <a:buSzTx/>
              <a:buNone/>
            </a:pP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895" r="16325" b="-1895"/>
          <a:stretch/>
        </p:blipFill>
        <p:spPr>
          <a:xfrm>
            <a:off x="4568952" y="2852936"/>
            <a:ext cx="4320480" cy="34458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" y="2785416"/>
            <a:ext cx="2592288" cy="38849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752" y="2785416"/>
            <a:ext cx="2592288" cy="388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7762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3429000"/>
            <a:ext cx="8503920" cy="26700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/>
              <a:t>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16632"/>
            <a:ext cx="79208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Спасибо за внимание</a:t>
            </a:r>
            <a:endParaRPr lang="ru-RU" dirty="0"/>
          </a:p>
        </p:txBody>
      </p:sp>
      <p:pic>
        <p:nvPicPr>
          <p:cNvPr id="4098" name="Picture 2" descr="https://avatars.mds.yandex.net/i?id=fd76e0222c4fa7ef8bbe9ef00adf54b828f39e8e-6996969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619268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27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Приём в 1 класс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Roboto Condensed"/>
              </a:rPr>
              <a:t>Информация о планируемом количестве мест для приема в 1 класс </a:t>
            </a:r>
          </a:p>
          <a:p>
            <a:pPr marL="0" indent="0" algn="ctr">
              <a:buNone/>
            </a:pPr>
            <a:r>
              <a:rPr lang="ru-RU" b="1" dirty="0">
                <a:latin typeface="Roboto Condensed"/>
              </a:rPr>
              <a:t>на 202</a:t>
            </a:r>
            <a:r>
              <a:rPr lang="en-US" b="1" dirty="0">
                <a:latin typeface="Roboto Condensed"/>
              </a:rPr>
              <a:t>4</a:t>
            </a:r>
            <a:r>
              <a:rPr lang="ru-RU" b="1" dirty="0">
                <a:latin typeface="Roboto Condensed"/>
              </a:rPr>
              <a:t>-202</a:t>
            </a:r>
            <a:r>
              <a:rPr lang="en-US" b="1" dirty="0">
                <a:latin typeface="Roboto Condensed"/>
              </a:rPr>
              <a:t>5</a:t>
            </a:r>
            <a:r>
              <a:rPr lang="ru-RU" b="1" dirty="0">
                <a:latin typeface="Roboto Condensed"/>
              </a:rPr>
              <a:t> учебный год</a:t>
            </a:r>
          </a:p>
          <a:p>
            <a:pPr algn="ctr"/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836381"/>
              </p:ext>
            </p:extLst>
          </p:nvPr>
        </p:nvGraphicFramePr>
        <p:xfrm>
          <a:off x="1475656" y="3717032"/>
          <a:ext cx="6192688" cy="1754322"/>
        </p:xfrm>
        <a:graphic>
          <a:graphicData uri="http://schemas.openxmlformats.org/drawingml/2006/table">
            <a:tbl>
              <a:tblPr firstRow="1" firstCol="1" bandRow="1"/>
              <a:tblGrid>
                <a:gridCol w="3057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5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78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Планируемое количество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1- х классов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1111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Планируемое количество мест</a:t>
                      </a:r>
                      <a:endParaRPr lang="ru-RU" sz="14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64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8859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18720" cy="1128136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Учителя, набирающие 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1 классы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>
              <a:buClr>
                <a:srgbClr val="D16349"/>
              </a:buClr>
              <a:buFont typeface="Wingdings" panose="05000000000000000000" pitchFamily="2" charset="2"/>
              <a:buChar char="q"/>
            </a:pPr>
            <a:r>
              <a:rPr lang="ru-RU" sz="4000" dirty="0">
                <a:solidFill>
                  <a:prstClr val="black"/>
                </a:solidFill>
              </a:rPr>
              <a:t>1 «А» класс </a:t>
            </a:r>
          </a:p>
          <a:p>
            <a:pPr marL="0" lvl="0" indent="0">
              <a:buClr>
                <a:srgbClr val="D16349"/>
              </a:buClr>
              <a:buNone/>
            </a:pPr>
            <a:r>
              <a:rPr lang="ru-RU" sz="4000" dirty="0" err="1">
                <a:solidFill>
                  <a:srgbClr val="0070C0"/>
                </a:solidFill>
              </a:rPr>
              <a:t>Хадарцева</a:t>
            </a:r>
            <a:r>
              <a:rPr lang="ru-RU" sz="4000" dirty="0">
                <a:solidFill>
                  <a:srgbClr val="0070C0"/>
                </a:solidFill>
              </a:rPr>
              <a:t> Мария </a:t>
            </a:r>
          </a:p>
          <a:p>
            <a:pPr marL="0" lvl="0" indent="0">
              <a:buClr>
                <a:srgbClr val="D16349"/>
              </a:buClr>
              <a:buNone/>
            </a:pPr>
            <a:r>
              <a:rPr lang="ru-RU" sz="4000" dirty="0">
                <a:solidFill>
                  <a:srgbClr val="0070C0"/>
                </a:solidFill>
              </a:rPr>
              <a:t>Леонидовна</a:t>
            </a:r>
          </a:p>
          <a:p>
            <a:pPr marL="0" lvl="0" indent="0">
              <a:buClr>
                <a:srgbClr val="D16349"/>
              </a:buClr>
              <a:buNone/>
            </a:pPr>
            <a:endParaRPr lang="ru-RU" sz="2400" dirty="0">
              <a:solidFill>
                <a:prstClr val="black"/>
              </a:solidFill>
            </a:endParaRPr>
          </a:p>
          <a:p>
            <a:pPr marL="0" lvl="0" indent="0">
              <a:buClr>
                <a:srgbClr val="D16349"/>
              </a:buClr>
              <a:buNone/>
            </a:pPr>
            <a:r>
              <a:rPr lang="ru-RU" sz="2400" dirty="0">
                <a:solidFill>
                  <a:prstClr val="black"/>
                </a:solidFill>
              </a:rPr>
              <a:t>Квалификационная категория- </a:t>
            </a:r>
            <a:r>
              <a:rPr lang="ru-RU" sz="2400" u="sng" dirty="0">
                <a:solidFill>
                  <a:prstClr val="black"/>
                </a:solidFill>
              </a:rPr>
              <a:t>высшая</a:t>
            </a:r>
            <a:r>
              <a:rPr lang="ru-RU" sz="2400" dirty="0">
                <a:solidFill>
                  <a:prstClr val="black"/>
                </a:solidFill>
              </a:rPr>
              <a:t> </a:t>
            </a:r>
          </a:p>
          <a:p>
            <a:pPr marL="0" lvl="0" indent="0">
              <a:buClr>
                <a:srgbClr val="D16349"/>
              </a:buClr>
              <a:buNone/>
            </a:pPr>
            <a:r>
              <a:rPr lang="ru-RU" sz="2400" dirty="0">
                <a:solidFill>
                  <a:prstClr val="black"/>
                </a:solidFill>
              </a:rPr>
              <a:t>Стаж работы -</a:t>
            </a:r>
            <a:r>
              <a:rPr lang="ru-RU" sz="2400" u="sng" dirty="0">
                <a:solidFill>
                  <a:prstClr val="black"/>
                </a:solidFill>
              </a:rPr>
              <a:t>25 лет</a:t>
            </a:r>
          </a:p>
          <a:p>
            <a:pPr marL="0" lvl="0" indent="0">
              <a:buClr>
                <a:srgbClr val="D16349"/>
              </a:buClr>
              <a:buNone/>
            </a:pPr>
            <a:endParaRPr lang="ru-RU" sz="4000" dirty="0">
              <a:solidFill>
                <a:prstClr val="black"/>
              </a:solidFill>
            </a:endParaRPr>
          </a:p>
          <a:p>
            <a:pPr marL="0" lvl="0" indent="0">
              <a:buClr>
                <a:srgbClr val="D16349"/>
              </a:buClr>
              <a:buNone/>
            </a:pPr>
            <a:endParaRPr lang="ru-RU" sz="4000" dirty="0">
              <a:solidFill>
                <a:prstClr val="black"/>
              </a:solidFill>
            </a:endParaRPr>
          </a:p>
          <a:p>
            <a:pPr marL="0" lvl="0" indent="0">
              <a:buClr>
                <a:srgbClr val="D16349"/>
              </a:buClr>
              <a:buNone/>
            </a:pPr>
            <a:endParaRPr lang="ru-RU" sz="4000" dirty="0">
              <a:solidFill>
                <a:prstClr val="black"/>
              </a:solidFill>
            </a:endParaRPr>
          </a:p>
          <a:p>
            <a:pPr marL="0" lvl="0" indent="0">
              <a:buClr>
                <a:srgbClr val="D16349"/>
              </a:buClr>
              <a:buNone/>
            </a:pPr>
            <a:endParaRPr lang="ru-RU" sz="4000" dirty="0">
              <a:solidFill>
                <a:prstClr val="black"/>
              </a:solidFill>
            </a:endParaRPr>
          </a:p>
          <a:p>
            <a:pPr marL="0" lvl="0" indent="0">
              <a:buClr>
                <a:srgbClr val="D16349"/>
              </a:buClr>
              <a:buNone/>
            </a:pPr>
            <a:endParaRPr lang="ru-RU" sz="4000" dirty="0">
              <a:solidFill>
                <a:prstClr val="black"/>
              </a:solidFill>
            </a:endParaRPr>
          </a:p>
          <a:p>
            <a:pPr marL="0" lvl="0" indent="0">
              <a:buClr>
                <a:srgbClr val="D16349"/>
              </a:buClr>
              <a:buNone/>
            </a:pPr>
            <a:endParaRPr lang="ru-RU" sz="40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146AF-F4BC-7A1C-E64C-738998535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2140" y="1408980"/>
            <a:ext cx="2853278" cy="4040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83A4E40-4447-0F17-40BE-F2E2B59AE0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006" y="5593644"/>
            <a:ext cx="8992379" cy="114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806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512" y="476672"/>
            <a:ext cx="8534400" cy="792088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Учителя, набирающие </a:t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4000" b="1" dirty="0">
                <a:solidFill>
                  <a:srgbClr val="FF0000"/>
                </a:solidFill>
              </a:rPr>
              <a:t>1 классы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527048"/>
            <a:ext cx="8626160" cy="4572000"/>
          </a:xfrm>
        </p:spPr>
        <p:txBody>
          <a:bodyPr/>
          <a:lstStyle/>
          <a:p>
            <a:pPr lvl="0">
              <a:buClr>
                <a:srgbClr val="D16349"/>
              </a:buClr>
              <a:buFont typeface="Wingdings" panose="05000000000000000000" pitchFamily="2" charset="2"/>
              <a:buChar char="q"/>
            </a:pPr>
            <a:r>
              <a:rPr lang="ru-RU" sz="4000" dirty="0">
                <a:solidFill>
                  <a:prstClr val="black"/>
                </a:solidFill>
              </a:rPr>
              <a:t>1 «Б» класс </a:t>
            </a:r>
          </a:p>
          <a:p>
            <a:pPr marL="0" lvl="0" indent="0">
              <a:buClr>
                <a:srgbClr val="D16349"/>
              </a:buClr>
              <a:buNone/>
            </a:pPr>
            <a:r>
              <a:rPr lang="ru-RU" sz="4000" dirty="0">
                <a:solidFill>
                  <a:srgbClr val="0070C0"/>
                </a:solidFill>
              </a:rPr>
              <a:t>Печенина Ирина </a:t>
            </a:r>
          </a:p>
          <a:p>
            <a:pPr marL="0" lvl="0" indent="0">
              <a:buClr>
                <a:srgbClr val="D16349"/>
              </a:buClr>
              <a:buNone/>
            </a:pPr>
            <a:r>
              <a:rPr lang="ru-RU" sz="4000" dirty="0">
                <a:solidFill>
                  <a:srgbClr val="0070C0"/>
                </a:solidFill>
              </a:rPr>
              <a:t>Васильевна</a:t>
            </a:r>
          </a:p>
          <a:p>
            <a:pPr marL="0" lvl="0" indent="0">
              <a:buClr>
                <a:srgbClr val="D16349"/>
              </a:buClr>
              <a:buNone/>
            </a:pPr>
            <a:endParaRPr lang="ru-RU" sz="2400" dirty="0">
              <a:solidFill>
                <a:prstClr val="black"/>
              </a:solidFill>
            </a:endParaRPr>
          </a:p>
          <a:p>
            <a:pPr marL="0" lvl="0" indent="0">
              <a:buClr>
                <a:srgbClr val="D16349"/>
              </a:buClr>
              <a:buNone/>
            </a:pPr>
            <a:r>
              <a:rPr lang="ru-RU" sz="2400" dirty="0">
                <a:solidFill>
                  <a:prstClr val="black"/>
                </a:solidFill>
              </a:rPr>
              <a:t>Квалификационная категория- </a:t>
            </a:r>
            <a:r>
              <a:rPr lang="ru-RU" sz="2400" u="sng" dirty="0">
                <a:solidFill>
                  <a:prstClr val="black"/>
                </a:solidFill>
              </a:rPr>
              <a:t>высшая</a:t>
            </a:r>
            <a:r>
              <a:rPr lang="ru-RU" sz="2400" dirty="0">
                <a:solidFill>
                  <a:prstClr val="black"/>
                </a:solidFill>
              </a:rPr>
              <a:t> </a:t>
            </a:r>
          </a:p>
          <a:p>
            <a:pPr marL="0" lvl="0" indent="0">
              <a:buClr>
                <a:srgbClr val="D16349"/>
              </a:buClr>
              <a:buNone/>
            </a:pPr>
            <a:r>
              <a:rPr lang="ru-RU" sz="2400" dirty="0">
                <a:solidFill>
                  <a:prstClr val="black"/>
                </a:solidFill>
              </a:rPr>
              <a:t>Стаж работы -</a:t>
            </a:r>
            <a:r>
              <a:rPr lang="ru-RU" sz="2400" u="sng" dirty="0">
                <a:solidFill>
                  <a:prstClr val="black"/>
                </a:solidFill>
              </a:rPr>
              <a:t>14 лет</a:t>
            </a:r>
          </a:p>
          <a:p>
            <a:pPr marL="0" lvl="0" indent="0">
              <a:buClr>
                <a:srgbClr val="D16349"/>
              </a:buClr>
              <a:buNone/>
            </a:pPr>
            <a:endParaRPr lang="ru-RU" sz="2400" u="sng" dirty="0">
              <a:solidFill>
                <a:prstClr val="black"/>
              </a:solidFill>
            </a:endParaRPr>
          </a:p>
          <a:p>
            <a:pPr marL="0" lvl="0" indent="0">
              <a:buClr>
                <a:srgbClr val="D16349"/>
              </a:buClr>
              <a:buNone/>
            </a:pPr>
            <a:endParaRPr lang="ru-RU" sz="40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 descr="C:\Users\User\Desktop\прием в 1 класс\1641998304_1-adonius-club-p-shkolnaya-ramka-na-prozrachnom-fone-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52" r="5099" b="4403"/>
          <a:stretch/>
        </p:blipFill>
        <p:spPr bwMode="auto">
          <a:xfrm>
            <a:off x="42995" y="5589240"/>
            <a:ext cx="8993501" cy="11475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4222CDD-C735-1992-BFEC-76160B50BD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268760"/>
            <a:ext cx="2928250" cy="4399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5233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96815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Учителя, набирающие 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1 классы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527048"/>
            <a:ext cx="8626160" cy="4572000"/>
          </a:xfrm>
        </p:spPr>
        <p:txBody>
          <a:bodyPr/>
          <a:lstStyle/>
          <a:p>
            <a:pPr lvl="0">
              <a:buClr>
                <a:srgbClr val="D16349"/>
              </a:buClr>
              <a:buFont typeface="Wingdings" panose="05000000000000000000" pitchFamily="2" charset="2"/>
              <a:buChar char="q"/>
            </a:pPr>
            <a:r>
              <a:rPr lang="ru-RU" sz="4000" dirty="0">
                <a:solidFill>
                  <a:prstClr val="black"/>
                </a:solidFill>
              </a:rPr>
              <a:t>1 «В» класс </a:t>
            </a:r>
          </a:p>
          <a:p>
            <a:pPr marL="0" lvl="0" indent="0">
              <a:buClr>
                <a:srgbClr val="D16349"/>
              </a:buClr>
              <a:buNone/>
            </a:pPr>
            <a:r>
              <a:rPr lang="ru-RU" sz="4000" dirty="0">
                <a:solidFill>
                  <a:srgbClr val="0070C0"/>
                </a:solidFill>
              </a:rPr>
              <a:t>   </a:t>
            </a:r>
            <a:r>
              <a:rPr lang="ru-RU" sz="4000" dirty="0" err="1">
                <a:solidFill>
                  <a:srgbClr val="0070C0"/>
                </a:solidFill>
              </a:rPr>
              <a:t>Лутовина</a:t>
            </a:r>
            <a:r>
              <a:rPr lang="ru-RU" sz="4000" dirty="0">
                <a:solidFill>
                  <a:srgbClr val="0070C0"/>
                </a:solidFill>
              </a:rPr>
              <a:t> Елена </a:t>
            </a:r>
          </a:p>
          <a:p>
            <a:pPr marL="0" lvl="0" indent="0">
              <a:buClr>
                <a:srgbClr val="D16349"/>
              </a:buClr>
              <a:buNone/>
            </a:pPr>
            <a:r>
              <a:rPr lang="ru-RU" sz="4000" dirty="0">
                <a:solidFill>
                  <a:srgbClr val="0070C0"/>
                </a:solidFill>
              </a:rPr>
              <a:t>   Николаевна</a:t>
            </a:r>
            <a:endParaRPr lang="ru-RU" sz="2400" dirty="0">
              <a:solidFill>
                <a:prstClr val="black"/>
              </a:solidFill>
            </a:endParaRPr>
          </a:p>
          <a:p>
            <a:pPr marL="0" lvl="0" indent="0">
              <a:buClr>
                <a:srgbClr val="D16349"/>
              </a:buClr>
              <a:buNone/>
            </a:pPr>
            <a:r>
              <a:rPr lang="ru-RU" sz="2400" dirty="0">
                <a:solidFill>
                  <a:prstClr val="black"/>
                </a:solidFill>
              </a:rPr>
              <a:t>     Квалификационная </a:t>
            </a:r>
          </a:p>
          <a:p>
            <a:pPr marL="0" lvl="0" indent="0">
              <a:buClr>
                <a:srgbClr val="D16349"/>
              </a:buClr>
              <a:buNone/>
            </a:pPr>
            <a:r>
              <a:rPr lang="ru-RU" sz="2400" dirty="0">
                <a:solidFill>
                  <a:prstClr val="black"/>
                </a:solidFill>
              </a:rPr>
              <a:t>      категория</a:t>
            </a:r>
            <a:r>
              <a:rPr lang="ru-RU" sz="2800" dirty="0">
                <a:solidFill>
                  <a:prstClr val="black"/>
                </a:solidFill>
              </a:rPr>
              <a:t>- </a:t>
            </a:r>
            <a:r>
              <a:rPr lang="ru-RU" sz="2400" u="sng" dirty="0">
                <a:solidFill>
                  <a:prstClr val="black"/>
                </a:solidFill>
              </a:rPr>
              <a:t>высшая</a:t>
            </a:r>
            <a:r>
              <a:rPr lang="ru-RU" sz="2400" dirty="0">
                <a:solidFill>
                  <a:prstClr val="black"/>
                </a:solidFill>
              </a:rPr>
              <a:t> </a:t>
            </a:r>
          </a:p>
          <a:p>
            <a:pPr marL="0" lvl="0" indent="0">
              <a:buClr>
                <a:srgbClr val="D16349"/>
              </a:buClr>
              <a:buNone/>
            </a:pPr>
            <a:r>
              <a:rPr lang="ru-RU" sz="2400" dirty="0">
                <a:solidFill>
                  <a:prstClr val="black"/>
                </a:solidFill>
              </a:rPr>
              <a:t>     Стаж работы -</a:t>
            </a:r>
            <a:r>
              <a:rPr lang="ru-RU" sz="2400" u="sng" dirty="0">
                <a:solidFill>
                  <a:prstClr val="black"/>
                </a:solidFill>
              </a:rPr>
              <a:t>38 лет</a:t>
            </a:r>
          </a:p>
          <a:p>
            <a:pPr marL="0" lvl="0" indent="0">
              <a:buClr>
                <a:srgbClr val="D16349"/>
              </a:buClr>
              <a:buNone/>
            </a:pPr>
            <a:endParaRPr lang="ru-RU" sz="4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C:\Users\User\Desktop\прием в 1 класс\1641998304_1-adonius-club-p-shkolnaya-ramka-na-prozrachnom-fone-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52" r="5473" b="4403"/>
          <a:stretch/>
        </p:blipFill>
        <p:spPr bwMode="auto">
          <a:xfrm>
            <a:off x="42996" y="5589240"/>
            <a:ext cx="8921492" cy="11475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8F3F879-5F46-F710-BDE8-5C2A11932D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1340768"/>
            <a:ext cx="3132348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32415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76672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Учителя, набирающие </a:t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4000" b="1" dirty="0">
                <a:solidFill>
                  <a:srgbClr val="FF0000"/>
                </a:solidFill>
              </a:rPr>
              <a:t>1 классы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527048"/>
            <a:ext cx="8626160" cy="4572000"/>
          </a:xfrm>
        </p:spPr>
        <p:txBody>
          <a:bodyPr/>
          <a:lstStyle/>
          <a:p>
            <a:pPr lvl="0">
              <a:buClr>
                <a:srgbClr val="D16349"/>
              </a:buClr>
              <a:buFont typeface="Wingdings" panose="05000000000000000000" pitchFamily="2" charset="2"/>
              <a:buChar char="q"/>
            </a:pPr>
            <a:r>
              <a:rPr lang="ru-RU" sz="4000" dirty="0">
                <a:solidFill>
                  <a:prstClr val="black"/>
                </a:solidFill>
              </a:rPr>
              <a:t>1 «Г» класс</a:t>
            </a:r>
          </a:p>
          <a:p>
            <a:pPr marL="0" lvl="0" indent="0">
              <a:buClr>
                <a:srgbClr val="D16349"/>
              </a:buClr>
              <a:buNone/>
            </a:pPr>
            <a:r>
              <a:rPr lang="ru-RU" sz="4000" dirty="0">
                <a:solidFill>
                  <a:srgbClr val="0070C0"/>
                </a:solidFill>
              </a:rPr>
              <a:t>  Бессмертная Елена </a:t>
            </a:r>
          </a:p>
          <a:p>
            <a:pPr marL="0" lvl="0" indent="0">
              <a:buClr>
                <a:srgbClr val="D16349"/>
              </a:buClr>
              <a:buNone/>
            </a:pPr>
            <a:r>
              <a:rPr lang="ru-RU" sz="4000" dirty="0">
                <a:solidFill>
                  <a:srgbClr val="0070C0"/>
                </a:solidFill>
              </a:rPr>
              <a:t>  Ильинична</a:t>
            </a:r>
          </a:p>
          <a:p>
            <a:pPr marL="0" lvl="0" indent="0">
              <a:buClr>
                <a:srgbClr val="D16349"/>
              </a:buClr>
              <a:buNone/>
            </a:pPr>
            <a:r>
              <a:rPr lang="ru-RU" sz="2400" dirty="0">
                <a:solidFill>
                  <a:prstClr val="black"/>
                </a:solidFill>
              </a:rPr>
              <a:t>    Квалификационная </a:t>
            </a:r>
          </a:p>
          <a:p>
            <a:pPr marL="0" lvl="0" indent="0">
              <a:buClr>
                <a:srgbClr val="D16349"/>
              </a:buClr>
              <a:buNone/>
            </a:pPr>
            <a:r>
              <a:rPr lang="ru-RU" sz="2400" dirty="0">
                <a:solidFill>
                  <a:prstClr val="black"/>
                </a:solidFill>
              </a:rPr>
              <a:t>    категория- </a:t>
            </a:r>
            <a:r>
              <a:rPr lang="ru-RU" sz="2400" u="sng" dirty="0">
                <a:solidFill>
                  <a:prstClr val="black"/>
                </a:solidFill>
              </a:rPr>
              <a:t>первая</a:t>
            </a:r>
            <a:r>
              <a:rPr lang="ru-RU" sz="2400" dirty="0">
                <a:solidFill>
                  <a:prstClr val="black"/>
                </a:solidFill>
              </a:rPr>
              <a:t> </a:t>
            </a:r>
          </a:p>
          <a:p>
            <a:pPr marL="0" lvl="0" indent="0">
              <a:buClr>
                <a:srgbClr val="D16349"/>
              </a:buClr>
              <a:buNone/>
            </a:pPr>
            <a:r>
              <a:rPr lang="ru-RU" sz="2400" dirty="0">
                <a:solidFill>
                  <a:prstClr val="black"/>
                </a:solidFill>
              </a:rPr>
              <a:t>   Стаж работы -</a:t>
            </a:r>
            <a:r>
              <a:rPr lang="ru-RU" sz="2400" u="sng" dirty="0">
                <a:solidFill>
                  <a:prstClr val="black"/>
                </a:solidFill>
              </a:rPr>
              <a:t>14 лет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C:\Users\User\Desktop\прием в 1 класс\1641998304_1-adonius-club-p-shkolnaya-ramka-na-prozrachnom-fone-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52" r="5473" b="4403"/>
          <a:stretch/>
        </p:blipFill>
        <p:spPr bwMode="auto">
          <a:xfrm>
            <a:off x="42996" y="5589240"/>
            <a:ext cx="8921492" cy="11475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3A0070A-5581-1BC3-E38F-3A8B45501A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94" r="11019"/>
          <a:stretch/>
        </p:blipFill>
        <p:spPr>
          <a:xfrm>
            <a:off x="5364088" y="1376538"/>
            <a:ext cx="3600400" cy="4354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6117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425" y="332656"/>
            <a:ext cx="8440616" cy="936104"/>
          </a:xfrm>
        </p:spPr>
        <p:txBody>
          <a:bodyPr>
            <a:normAutofit fontScale="90000"/>
          </a:bodyPr>
          <a:lstStyle/>
          <a:p>
            <a:r>
              <a:rPr lang="ru-RU" sz="3600" b="1" i="1" dirty="0">
                <a:solidFill>
                  <a:srgbClr val="FF0000"/>
                </a:solidFill>
                <a:ea typeface="Calibri"/>
                <a:cs typeface="Times New Roman" panose="02020603050405020304" pitchFamily="18" charset="0"/>
              </a:rPr>
              <a:t>УМК</a:t>
            </a:r>
            <a:r>
              <a:rPr lang="ru-RU" sz="3600" b="1" i="1" dirty="0">
                <a:solidFill>
                  <a:srgbClr val="FF0000"/>
                </a:solidFill>
                <a:latin typeface="+mn-lt"/>
                <a:ea typeface="Calibri"/>
                <a:cs typeface="Times New Roman" panose="02020603050405020304" pitchFamily="18" charset="0"/>
              </a:rPr>
              <a:t> «Школа России» (ФГОС)</a:t>
            </a:r>
            <a:br>
              <a:rPr lang="ru-RU" sz="3600" i="1" dirty="0">
                <a:solidFill>
                  <a:srgbClr val="FF0000"/>
                </a:solidFill>
                <a:latin typeface="+mn-lt"/>
                <a:ea typeface="Calibri"/>
                <a:cs typeface="Times New Roman" panose="02020603050405020304" pitchFamily="18" charset="0"/>
              </a:rPr>
            </a:br>
            <a:endParaRPr lang="ru-RU" dirty="0">
              <a:latin typeface="+mn-lt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4" t="33315" r="17316" b="17236"/>
          <a:stretch/>
        </p:blipFill>
        <p:spPr bwMode="auto">
          <a:xfrm>
            <a:off x="319803" y="2204864"/>
            <a:ext cx="8504238" cy="36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58" t="24824" r="40764" b="70035"/>
          <a:stretch/>
        </p:blipFill>
        <p:spPr bwMode="auto">
          <a:xfrm>
            <a:off x="4270264" y="1633705"/>
            <a:ext cx="4553777" cy="493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909" r="2750"/>
          <a:stretch/>
        </p:blipFill>
        <p:spPr>
          <a:xfrm>
            <a:off x="107504" y="5976675"/>
            <a:ext cx="8928992" cy="85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885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На обучение по каким программам принимаются дети в первый класс?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484784"/>
            <a:ext cx="8503920" cy="45365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800" b="1" i="1" dirty="0">
                <a:solidFill>
                  <a:srgbClr val="0070C0"/>
                </a:solidFill>
              </a:rPr>
              <a:t>1. Основная общеобразовательная программа начального общего образования (ООП НОО) </a:t>
            </a:r>
            <a:r>
              <a:rPr lang="ru-RU" sz="2800" dirty="0"/>
              <a:t>- срок освоения не более 4-х лет </a:t>
            </a: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r>
              <a:rPr lang="ru-RU" sz="2800" b="1" i="1" dirty="0">
                <a:solidFill>
                  <a:srgbClr val="0070C0"/>
                </a:solidFill>
              </a:rPr>
              <a:t>2. Адаптированные основные общеобразовательные программы начального общего образования для обучающихся с ограниченными возможностями здоровья (АООП НОО)</a:t>
            </a:r>
            <a:r>
              <a:rPr lang="ru-RU" sz="2800" dirty="0"/>
              <a:t> - срок освоения 4-5 лет (в зависимости от варианта) </a:t>
            </a:r>
          </a:p>
          <a:p>
            <a:pPr marL="0" indent="0" algn="ctr">
              <a:buNone/>
            </a:pPr>
            <a:r>
              <a:rPr lang="ru-RU" sz="2800" dirty="0"/>
              <a:t>- зачисление на АООП НОО обучающихся с ОВЗ с согласия родителей и на основании заключения ПМПК </a:t>
            </a:r>
          </a:p>
          <a:p>
            <a:pPr marL="0" indent="0">
              <a:buNone/>
            </a:pPr>
            <a:endParaRPr lang="ru-RU" sz="2800" b="1" i="1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93" y="5981248"/>
            <a:ext cx="8925318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456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1216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 какого возраста принимаются дети в первый класс?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56792"/>
            <a:ext cx="8503920" cy="482453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400" dirty="0"/>
              <a:t>Достигшие возраста на 1 сентября 2023 года 6 лет 6 месяцев, но не позже 8 лет.</a:t>
            </a: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endParaRPr lang="ru-RU" sz="3300" b="1" dirty="0">
              <a:solidFill>
                <a:srgbClr val="C00000"/>
              </a:solidFill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3300" b="1" dirty="0">
                <a:solidFill>
                  <a:srgbClr val="C00000"/>
                </a:solidFill>
              </a:rPr>
              <a:t>Внимание!</a:t>
            </a:r>
            <a:endParaRPr lang="ru-RU" sz="4400" dirty="0"/>
          </a:p>
          <a:p>
            <a:pPr marL="0" indent="0" algn="ctr">
              <a:buNone/>
            </a:pPr>
            <a:r>
              <a:rPr lang="ru-RU" sz="4400" dirty="0">
                <a:solidFill>
                  <a:srgbClr val="002060"/>
                </a:solidFill>
              </a:rPr>
              <a:t>Дети иного возраста, претендующие на зачисление в первый класс, могут быть приняты на основании приказа  Управления образования администрации Буденновского муниципального округа</a:t>
            </a:r>
          </a:p>
          <a:p>
            <a:pPr marL="0" indent="0" algn="ctr">
              <a:buNone/>
            </a:pP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45" y="5954571"/>
            <a:ext cx="8931414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6609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1771</TotalTime>
  <Words>731</Words>
  <Application>Microsoft Office PowerPoint</Application>
  <PresentationFormat>Экран (4:3)</PresentationFormat>
  <Paragraphs>159</Paragraphs>
  <Slides>18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Calibri</vt:lpstr>
      <vt:lpstr>Georgia</vt:lpstr>
      <vt:lpstr>Roboto Condensed</vt:lpstr>
      <vt:lpstr>Times New Roman</vt:lpstr>
      <vt:lpstr>Wingdings</vt:lpstr>
      <vt:lpstr>Wingdings 2</vt:lpstr>
      <vt:lpstr>Официальная</vt:lpstr>
      <vt:lpstr>Презентация PowerPoint</vt:lpstr>
      <vt:lpstr>Приём в 1 класс</vt:lpstr>
      <vt:lpstr>Учителя, набирающие  1 классы</vt:lpstr>
      <vt:lpstr>Учителя, набирающие  1 классы</vt:lpstr>
      <vt:lpstr>Учителя, набирающие  1 классы</vt:lpstr>
      <vt:lpstr>Учителя, набирающие  1 классы</vt:lpstr>
      <vt:lpstr>УМК «Школа России» (ФГОС) </vt:lpstr>
      <vt:lpstr>На обучение по каким программам принимаются дети в первый класс?</vt:lpstr>
      <vt:lpstr>С какого возраста принимаются дети в первый класс?</vt:lpstr>
      <vt:lpstr>Документы для зачисления  в 1-й класс</vt:lpstr>
      <vt:lpstr>Какие сроки приёма документов в первый класс?</vt:lpstr>
      <vt:lpstr>Кто подаёт документы в первый класс?</vt:lpstr>
      <vt:lpstr>Как подать документы в школу?</vt:lpstr>
      <vt:lpstr>График приема заявлений в 1 класс (лично в школе)</vt:lpstr>
      <vt:lpstr>Правила  комплектования 1 классов</vt:lpstr>
      <vt:lpstr>Существуют ли особенности в режиме дня первоклассников?</vt:lpstr>
      <vt:lpstr>Школьная форма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Пользователь</cp:lastModifiedBy>
  <cp:revision>155</cp:revision>
  <cp:lastPrinted>2014-12-27T04:22:42Z</cp:lastPrinted>
  <dcterms:created xsi:type="dcterms:W3CDTF">2014-12-25T09:47:14Z</dcterms:created>
  <dcterms:modified xsi:type="dcterms:W3CDTF">2024-04-01T14:15:11Z</dcterms:modified>
</cp:coreProperties>
</file>